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9" r:id="rId2"/>
  </p:sldIdLst>
  <p:sldSz cx="12192000" cy="6858000"/>
  <p:notesSz cx="6797675" cy="9872663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BE"/>
    <a:srgbClr val="FFFFFF"/>
    <a:srgbClr val="FFE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47331" autoAdjust="0"/>
  </p:normalViewPr>
  <p:slideViewPr>
    <p:cSldViewPr snapToGrid="0">
      <p:cViewPr varScale="1">
        <p:scale>
          <a:sx n="117" d="100"/>
          <a:sy n="117" d="100"/>
        </p:scale>
        <p:origin x="126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785B-6720-BC41-079F-C4D40F341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2EC91-5E6B-BD9E-92AD-0355EB4F0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17BA1-AA79-7AB8-6ABE-399A2D63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ED60-C26D-61B3-2532-71A181AF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C1BC8-4C43-6644-04FB-C9DAEA47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1029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DEC6-5EA8-12CC-1FE3-2AF80FBD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852D-FA60-BDC2-099B-94DB9B9A0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46763-698A-6D07-9154-9F0E4E51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D0EAB-0F56-87C8-AEFD-560E377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EC06C-13FA-2080-3D05-D12895CE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4918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1E735-6C33-9BC3-9FFD-3953F175C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537BF-6A16-8DE9-A6AA-05A761A12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7F2D9-FA9D-046E-A3B3-A791DCE6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49511-1AFB-CF21-F655-635BA4F3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1B07-1964-FC4E-B83A-00DE2942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45883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7DAD-1381-7FCD-E225-1B57E4CD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051F2-9F26-EA6A-25A5-6D63D8A4E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76728-5869-F0AA-4722-A05A2616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608A-563B-300D-BDD9-DBA20066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5A9A2-A767-7FE4-20E1-B9780F1E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5874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17B5-C465-07C4-EB85-A46A0FCA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39E2-185B-C321-0063-8C30A325B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CB7D8-96F0-A2AC-5D59-B290AA59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8396-470D-C453-AFCE-F814D172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67CBB-016B-2EE8-642A-3A4A7106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5885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09BE-1EAA-352F-2BEE-CED4E671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6A04-4772-E493-3FF4-50CFE848D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6AD7C-A86B-CDC5-9E91-77BF29306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60125-66DB-DA5D-E4E9-45B7D9D3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8403-C5A6-441F-AA35-4734A171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0F0BC-FE8C-5EE4-7B4F-7CD4D1BD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9531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579E-F2DE-4068-C09D-C8FD6834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29D0D-E0F3-0F7C-E734-975E5B3B4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4FDD3-067C-20F4-178A-6A7798EDF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0E377-CE91-02F3-ADE2-05EF62E7D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26F9D-D7AE-96F4-CBCE-090BFFFF1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86D19-9675-19DE-260B-9A34AE41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E587C-65B2-F5A1-01FF-F75891B9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95B70-7AAE-3468-5024-3FDD6C22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035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A37E-AF9A-D01C-6AA3-D217192B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A8ADD-C63A-1B9A-4C98-003A6C69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811C-337A-303A-5269-42C32642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A295E-FCDF-DC50-90F1-22206AF0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619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8E40F-6975-CA86-28DA-EFA43B37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DFCDD-9F00-4A13-DDC8-416AE523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A9746-8474-CA88-14C5-7B6315E4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4752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AA3E-AA34-212D-B42F-845D6B4E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CBAA-A088-6F31-9B71-CD4B8BBF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00328-4FB0-346B-1B3E-A648F8F1F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743CE-8376-400E-5F14-1251E2FA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76DD1-37FA-ABF4-E366-532A398A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F9A45-B188-CC76-4444-07F47BEA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0769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CD91-ADAA-4CC8-EA65-1BEB1919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7CB23-CE71-C1AD-84A0-684FBC7B2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D087-B4E9-59F4-11EA-4F4F9157B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93BB4-45AA-BECF-56A3-9BB92591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B58D7-85CE-92D6-0109-B4E26365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BE27A-B6AA-DA4F-2BA0-0F183216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2825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AFFBC-328F-B32D-49A8-BB326E75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CC3E7-CB99-BD7D-DE25-656ED56C0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EC8F1-D242-C617-DFAC-8FA831206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3505-4327-456A-8CCA-AEFA7E9F5435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44341-2068-391A-FA14-8D975E5C9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C545-9257-3421-0777-881CB92B8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1F6A-D30C-4ABE-AFE5-57515088A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57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3;p8"/>
          <p:cNvSpPr/>
          <p:nvPr/>
        </p:nvSpPr>
        <p:spPr>
          <a:xfrm flipH="1">
            <a:off x="9228099" y="2758688"/>
            <a:ext cx="127593" cy="281915"/>
          </a:xfrm>
          <a:custGeom>
            <a:avLst/>
            <a:gdLst/>
            <a:ahLst/>
            <a:cxnLst/>
            <a:rect l="l" t="t" r="r" b="b"/>
            <a:pathLst>
              <a:path w="2359152" h="6340406" extrusionOk="0">
                <a:moveTo>
                  <a:pt x="585216" y="0"/>
                </a:moveTo>
                <a:lnTo>
                  <a:pt x="1773936" y="0"/>
                </a:lnTo>
                <a:lnTo>
                  <a:pt x="1773936" y="3931917"/>
                </a:lnTo>
                <a:lnTo>
                  <a:pt x="1769364" y="3931917"/>
                </a:lnTo>
                <a:lnTo>
                  <a:pt x="1769364" y="5160830"/>
                </a:lnTo>
                <a:lnTo>
                  <a:pt x="2359152" y="5160830"/>
                </a:lnTo>
                <a:lnTo>
                  <a:pt x="1179576" y="6340406"/>
                </a:lnTo>
                <a:lnTo>
                  <a:pt x="0" y="5160830"/>
                </a:lnTo>
                <a:lnTo>
                  <a:pt x="589788" y="5160830"/>
                </a:lnTo>
                <a:lnTo>
                  <a:pt x="589788" y="3931917"/>
                </a:lnTo>
                <a:lnTo>
                  <a:pt x="585216" y="39319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414;p8"/>
          <p:cNvSpPr/>
          <p:nvPr/>
        </p:nvSpPr>
        <p:spPr>
          <a:xfrm flipH="1">
            <a:off x="7008549" y="2773059"/>
            <a:ext cx="127593" cy="281915"/>
          </a:xfrm>
          <a:custGeom>
            <a:avLst/>
            <a:gdLst/>
            <a:ahLst/>
            <a:cxnLst/>
            <a:rect l="l" t="t" r="r" b="b"/>
            <a:pathLst>
              <a:path w="2359152" h="6340406" extrusionOk="0">
                <a:moveTo>
                  <a:pt x="585216" y="0"/>
                </a:moveTo>
                <a:lnTo>
                  <a:pt x="1773936" y="0"/>
                </a:lnTo>
                <a:lnTo>
                  <a:pt x="1773936" y="3931917"/>
                </a:lnTo>
                <a:lnTo>
                  <a:pt x="1769364" y="3931917"/>
                </a:lnTo>
                <a:lnTo>
                  <a:pt x="1769364" y="5160830"/>
                </a:lnTo>
                <a:lnTo>
                  <a:pt x="2359152" y="5160830"/>
                </a:lnTo>
                <a:lnTo>
                  <a:pt x="1179576" y="6340406"/>
                </a:lnTo>
                <a:lnTo>
                  <a:pt x="0" y="5160830"/>
                </a:lnTo>
                <a:lnTo>
                  <a:pt x="589788" y="5160830"/>
                </a:lnTo>
                <a:lnTo>
                  <a:pt x="589788" y="3931917"/>
                </a:lnTo>
                <a:lnTo>
                  <a:pt x="585216" y="39319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415;p8"/>
          <p:cNvSpPr/>
          <p:nvPr/>
        </p:nvSpPr>
        <p:spPr>
          <a:xfrm flipH="1">
            <a:off x="2971799" y="2754930"/>
            <a:ext cx="82758" cy="264496"/>
          </a:xfrm>
          <a:custGeom>
            <a:avLst/>
            <a:gdLst/>
            <a:ahLst/>
            <a:cxnLst/>
            <a:rect l="l" t="t" r="r" b="b"/>
            <a:pathLst>
              <a:path w="2359152" h="6340406" extrusionOk="0">
                <a:moveTo>
                  <a:pt x="585216" y="0"/>
                </a:moveTo>
                <a:lnTo>
                  <a:pt x="1773936" y="0"/>
                </a:lnTo>
                <a:lnTo>
                  <a:pt x="1773936" y="3931917"/>
                </a:lnTo>
                <a:lnTo>
                  <a:pt x="1769364" y="3931917"/>
                </a:lnTo>
                <a:lnTo>
                  <a:pt x="1769364" y="5160830"/>
                </a:lnTo>
                <a:lnTo>
                  <a:pt x="2359152" y="5160830"/>
                </a:lnTo>
                <a:lnTo>
                  <a:pt x="1179576" y="6340406"/>
                </a:lnTo>
                <a:lnTo>
                  <a:pt x="0" y="5160830"/>
                </a:lnTo>
                <a:lnTo>
                  <a:pt x="589788" y="5160830"/>
                </a:lnTo>
                <a:lnTo>
                  <a:pt x="589788" y="3931917"/>
                </a:lnTo>
                <a:lnTo>
                  <a:pt x="585216" y="39319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Google Shape;416;p8"/>
          <p:cNvSpPr/>
          <p:nvPr/>
        </p:nvSpPr>
        <p:spPr>
          <a:xfrm flipH="1">
            <a:off x="5006526" y="2779527"/>
            <a:ext cx="127593" cy="281915"/>
          </a:xfrm>
          <a:custGeom>
            <a:avLst/>
            <a:gdLst/>
            <a:ahLst/>
            <a:cxnLst/>
            <a:rect l="l" t="t" r="r" b="b"/>
            <a:pathLst>
              <a:path w="2359152" h="6340406" extrusionOk="0">
                <a:moveTo>
                  <a:pt x="585216" y="0"/>
                </a:moveTo>
                <a:lnTo>
                  <a:pt x="1773936" y="0"/>
                </a:lnTo>
                <a:lnTo>
                  <a:pt x="1773936" y="3931917"/>
                </a:lnTo>
                <a:lnTo>
                  <a:pt x="1769364" y="3931917"/>
                </a:lnTo>
                <a:lnTo>
                  <a:pt x="1769364" y="5160830"/>
                </a:lnTo>
                <a:lnTo>
                  <a:pt x="2359152" y="5160830"/>
                </a:lnTo>
                <a:lnTo>
                  <a:pt x="1179576" y="6340406"/>
                </a:lnTo>
                <a:lnTo>
                  <a:pt x="0" y="5160830"/>
                </a:lnTo>
                <a:lnTo>
                  <a:pt x="589788" y="5160830"/>
                </a:lnTo>
                <a:lnTo>
                  <a:pt x="589788" y="3931917"/>
                </a:lnTo>
                <a:lnTo>
                  <a:pt x="585216" y="39319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9" name="Google Shape;417;p8"/>
          <p:cNvGrpSpPr/>
          <p:nvPr/>
        </p:nvGrpSpPr>
        <p:grpSpPr>
          <a:xfrm>
            <a:off x="3000326" y="789993"/>
            <a:ext cx="2105597" cy="900000"/>
            <a:chOff x="5928624" y="692340"/>
            <a:chExt cx="2135493" cy="1400000"/>
          </a:xfrm>
          <a:solidFill>
            <a:srgbClr val="FFFF00"/>
          </a:solidFill>
        </p:grpSpPr>
        <p:sp>
          <p:nvSpPr>
            <p:cNvPr id="10" name="Google Shape;418;p8"/>
            <p:cNvSpPr/>
            <p:nvPr/>
          </p:nvSpPr>
          <p:spPr>
            <a:xfrm>
              <a:off x="6189435" y="692340"/>
              <a:ext cx="1756576" cy="14000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225425" dist="50800" dir="5220000" algn="ctr">
                <a:srgbClr val="000000">
                  <a:alpha val="32941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1" name="Google Shape;419;p8"/>
            <p:cNvSpPr txBox="1"/>
            <p:nvPr/>
          </p:nvSpPr>
          <p:spPr>
            <a:xfrm>
              <a:off x="5928624" y="1097404"/>
              <a:ext cx="2135493" cy="635566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  <a:endPara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oogle Shape;420;p8"/>
          <p:cNvGrpSpPr/>
          <p:nvPr/>
        </p:nvGrpSpPr>
        <p:grpSpPr>
          <a:xfrm>
            <a:off x="5217712" y="787655"/>
            <a:ext cx="1756576" cy="899999"/>
            <a:chOff x="5444038" y="1162735"/>
            <a:chExt cx="1756576" cy="702454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Google Shape;421;p8"/>
            <p:cNvSpPr/>
            <p:nvPr/>
          </p:nvSpPr>
          <p:spPr>
            <a:xfrm>
              <a:off x="5444038" y="1162735"/>
              <a:ext cx="1756576" cy="70245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4" name="Google Shape;422;p8"/>
            <p:cNvSpPr txBox="1"/>
            <p:nvPr/>
          </p:nvSpPr>
          <p:spPr>
            <a:xfrm>
              <a:off x="5614724" y="1255438"/>
              <a:ext cx="1447684" cy="504941"/>
            </a:xfrm>
            <a:prstGeom prst="round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First Deputy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  <a:endPara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oogle Shape;423;p8"/>
          <p:cNvGrpSpPr/>
          <p:nvPr/>
        </p:nvGrpSpPr>
        <p:grpSpPr>
          <a:xfrm>
            <a:off x="7180319" y="788316"/>
            <a:ext cx="1756576" cy="900000"/>
            <a:chOff x="9865995" y="159645"/>
            <a:chExt cx="1756576" cy="900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Google Shape;424;p8"/>
            <p:cNvSpPr/>
            <p:nvPr/>
          </p:nvSpPr>
          <p:spPr>
            <a:xfrm>
              <a:off x="9865995" y="159645"/>
              <a:ext cx="1756576" cy="9000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7" name="Google Shape;425;p8"/>
            <p:cNvSpPr txBox="1"/>
            <p:nvPr/>
          </p:nvSpPr>
          <p:spPr>
            <a:xfrm>
              <a:off x="10031061" y="404768"/>
              <a:ext cx="1501160" cy="374526"/>
            </a:xfrm>
            <a:prstGeom prst="round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Deputy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</a:t>
              </a:r>
              <a:endPara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oogle Shape;426;p8"/>
          <p:cNvGrpSpPr/>
          <p:nvPr/>
        </p:nvGrpSpPr>
        <p:grpSpPr>
          <a:xfrm>
            <a:off x="2032283" y="1920926"/>
            <a:ext cx="1982069" cy="900000"/>
            <a:chOff x="61615" y="4312552"/>
            <a:chExt cx="1982069" cy="1157140"/>
          </a:xfrm>
          <a:solidFill>
            <a:srgbClr val="FFFF00"/>
          </a:solidFill>
        </p:grpSpPr>
        <p:sp>
          <p:nvSpPr>
            <p:cNvPr id="19" name="Google Shape;427;p8"/>
            <p:cNvSpPr/>
            <p:nvPr/>
          </p:nvSpPr>
          <p:spPr>
            <a:xfrm>
              <a:off x="167631" y="4312552"/>
              <a:ext cx="1836000" cy="11571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20" name="Google Shape;428;p8"/>
            <p:cNvSpPr txBox="1"/>
            <p:nvPr/>
          </p:nvSpPr>
          <p:spPr>
            <a:xfrm>
              <a:off x="61615" y="4322759"/>
              <a:ext cx="1982069" cy="1050683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ru-RU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400">
                  <a:solidFill>
                    <a:schemeClr val="dk1"/>
                  </a:solidFill>
                  <a:latin typeface="Montserrat Medium" panose="00000600000000000000" pitchFamily="2" charset="0"/>
                  <a:ea typeface="Times New Roman"/>
                  <a:cs typeface="Times New Roman" panose="02020603050405020304" pitchFamily="18" charset="0"/>
                </a:defRPr>
              </a:lvl1pPr>
            </a:lstStyle>
            <a:p>
              <a:r>
                <a:rPr lang="en-US" b="1" dirty="0">
                  <a:latin typeface="Times New Roman" panose="02020603050405020304" pitchFamily="18" charset="0"/>
                  <a:sym typeface="Times New Roman"/>
                </a:rPr>
                <a:t>on matters of legal policy, organization of public authority</a:t>
              </a:r>
              <a:endParaRPr lang="uk-UA" b="1" dirty="0">
                <a:latin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1" name="Google Shape;429;p8"/>
          <p:cNvGrpSpPr/>
          <p:nvPr/>
        </p:nvGrpSpPr>
        <p:grpSpPr>
          <a:xfrm>
            <a:off x="3992995" y="1925932"/>
            <a:ext cx="2099118" cy="900000"/>
            <a:chOff x="2066826" y="4318983"/>
            <a:chExt cx="2099118" cy="1157139"/>
          </a:xfrm>
          <a:solidFill>
            <a:srgbClr val="FFFF00"/>
          </a:solidFill>
        </p:grpSpPr>
        <p:sp>
          <p:nvSpPr>
            <p:cNvPr id="22" name="Google Shape;430;p8"/>
            <p:cNvSpPr/>
            <p:nvPr/>
          </p:nvSpPr>
          <p:spPr>
            <a:xfrm>
              <a:off x="2209379" y="4318983"/>
              <a:ext cx="1836000" cy="115713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23" name="Google Shape;431;p8"/>
            <p:cNvSpPr txBox="1"/>
            <p:nvPr/>
          </p:nvSpPr>
          <p:spPr>
            <a:xfrm>
              <a:off x="2066826" y="4343531"/>
              <a:ext cx="2099118" cy="1050683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on matters of national security and law and order</a:t>
              </a:r>
              <a:endParaRPr lang="uk-UA" sz="1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4" name="Google Shape;432;p8"/>
          <p:cNvGrpSpPr/>
          <p:nvPr/>
        </p:nvGrpSpPr>
        <p:grpSpPr>
          <a:xfrm>
            <a:off x="6018400" y="1924015"/>
            <a:ext cx="2049118" cy="900000"/>
            <a:chOff x="4072510" y="4318982"/>
            <a:chExt cx="2049118" cy="1195712"/>
          </a:xfrm>
          <a:solidFill>
            <a:srgbClr val="FFFF00"/>
          </a:solidFill>
        </p:grpSpPr>
        <p:sp>
          <p:nvSpPr>
            <p:cNvPr id="25" name="Google Shape;433;p8"/>
            <p:cNvSpPr/>
            <p:nvPr/>
          </p:nvSpPr>
          <p:spPr>
            <a:xfrm>
              <a:off x="4218199" y="4318982"/>
              <a:ext cx="1836000" cy="119571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26" name="Google Shape;434;p8"/>
            <p:cNvSpPr txBox="1"/>
            <p:nvPr/>
          </p:nvSpPr>
          <p:spPr>
            <a:xfrm>
              <a:off x="4072510" y="4333563"/>
              <a:ext cx="2049118" cy="1085708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on matters of humanitarian and social policy</a:t>
              </a:r>
              <a:endParaRPr lang="uk-UA" sz="1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27" name="Google Shape;435;p8"/>
          <p:cNvGrpSpPr/>
          <p:nvPr/>
        </p:nvGrpSpPr>
        <p:grpSpPr>
          <a:xfrm>
            <a:off x="8173143" y="1933439"/>
            <a:ext cx="2118301" cy="900244"/>
            <a:chOff x="6135085" y="4318672"/>
            <a:chExt cx="2118301" cy="1157453"/>
          </a:xfrm>
          <a:solidFill>
            <a:srgbClr val="FFFF00"/>
          </a:solidFill>
        </p:grpSpPr>
        <p:sp>
          <p:nvSpPr>
            <p:cNvPr id="28" name="Google Shape;436;p8"/>
            <p:cNvSpPr/>
            <p:nvPr/>
          </p:nvSpPr>
          <p:spPr>
            <a:xfrm>
              <a:off x="6272041" y="4318983"/>
              <a:ext cx="1836000" cy="115714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29" name="Google Shape;437;p8"/>
            <p:cNvSpPr txBox="1"/>
            <p:nvPr/>
          </p:nvSpPr>
          <p:spPr>
            <a:xfrm>
              <a:off x="6135085" y="4318672"/>
              <a:ext cx="2118301" cy="1050686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on matters of economic development and financial policy</a:t>
              </a:r>
              <a:endParaRPr lang="uk-UA" sz="1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30" name="Google Shape;438;p8"/>
          <p:cNvGrpSpPr/>
          <p:nvPr/>
        </p:nvGrpSpPr>
        <p:grpSpPr>
          <a:xfrm>
            <a:off x="10147447" y="1934990"/>
            <a:ext cx="2044553" cy="900000"/>
            <a:chOff x="8277811" y="4318983"/>
            <a:chExt cx="2044553" cy="1157140"/>
          </a:xfrm>
          <a:solidFill>
            <a:srgbClr val="FFFF00"/>
          </a:solidFill>
        </p:grpSpPr>
        <p:sp>
          <p:nvSpPr>
            <p:cNvPr id="31" name="Google Shape;439;p8"/>
            <p:cNvSpPr/>
            <p:nvPr/>
          </p:nvSpPr>
          <p:spPr>
            <a:xfrm>
              <a:off x="8382088" y="4318983"/>
              <a:ext cx="1836000" cy="11571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32" name="Google Shape;440;p8"/>
            <p:cNvSpPr txBox="1"/>
            <p:nvPr/>
          </p:nvSpPr>
          <p:spPr>
            <a:xfrm>
              <a:off x="8277811" y="4543257"/>
              <a:ext cx="2044553" cy="437751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Training center</a:t>
              </a:r>
              <a:endParaRPr sz="1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grpSp>
        <p:nvGrpSpPr>
          <p:cNvPr id="33" name="Google Shape;441;p8"/>
          <p:cNvGrpSpPr/>
          <p:nvPr/>
        </p:nvGrpSpPr>
        <p:grpSpPr>
          <a:xfrm>
            <a:off x="122535" y="1905754"/>
            <a:ext cx="1836000" cy="546004"/>
            <a:chOff x="10390908" y="4294491"/>
            <a:chExt cx="1836000" cy="910080"/>
          </a:xfrm>
          <a:solidFill>
            <a:srgbClr val="FFFF00"/>
          </a:solidFill>
        </p:grpSpPr>
        <p:sp>
          <p:nvSpPr>
            <p:cNvPr id="34" name="Google Shape;442;p8"/>
            <p:cNvSpPr/>
            <p:nvPr/>
          </p:nvSpPr>
          <p:spPr>
            <a:xfrm>
              <a:off x="10390908" y="4294491"/>
              <a:ext cx="1836000" cy="91008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35" name="Google Shape;443;p8"/>
            <p:cNvSpPr txBox="1"/>
            <p:nvPr/>
          </p:nvSpPr>
          <p:spPr>
            <a:xfrm>
              <a:off x="10426634" y="4574533"/>
              <a:ext cx="1764000" cy="437751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Organizational</a:t>
              </a:r>
              <a:endParaRPr lang="uk-UA" sz="1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36" name="Google Shape;444;p8"/>
          <p:cNvSpPr txBox="1"/>
          <p:nvPr/>
        </p:nvSpPr>
        <p:spPr>
          <a:xfrm>
            <a:off x="2558256" y="147549"/>
            <a:ext cx="70754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STRUCTURE AND AREAS OF ACTIVITY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7" name="Google Shape;445;p8"/>
          <p:cNvSpPr/>
          <p:nvPr/>
        </p:nvSpPr>
        <p:spPr>
          <a:xfrm>
            <a:off x="98876" y="1386900"/>
            <a:ext cx="1681283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Departments</a:t>
            </a:r>
            <a:endParaRPr lang="uk-UA" sz="2000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8" name="Google Shape;446;p8"/>
          <p:cNvSpPr txBox="1"/>
          <p:nvPr/>
        </p:nvSpPr>
        <p:spPr>
          <a:xfrm>
            <a:off x="145744" y="3410856"/>
            <a:ext cx="173192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Committees of the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Verkhovna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Rada of Ukraine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on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issues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" name="Google Shape;447;p8"/>
          <p:cNvSpPr txBox="1"/>
          <p:nvPr/>
        </p:nvSpPr>
        <p:spPr>
          <a:xfrm>
            <a:off x="2028326" y="2935286"/>
            <a:ext cx="1944000" cy="267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lvl="0" indent="-82550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policy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82550" lvl="0" indent="-82550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building, local governance, regional and urban development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procedure, parliamentary ethics and administration of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Verkhovna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Rada work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transport and infrastructure;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Ukrainian integration into the European Union;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foreign policy and inter-parliamentary cooperation</a:t>
            </a:r>
            <a:endParaRPr lang="uk-UA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0" name="Google Shape;448;p8"/>
          <p:cNvSpPr txBox="1"/>
          <p:nvPr/>
        </p:nvSpPr>
        <p:spPr>
          <a:xfrm>
            <a:off x="4043709" y="2953942"/>
            <a:ext cx="1925648" cy="175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2550" lvl="0" indent="-82550"/>
            <a:r>
              <a:rPr lang="uk-UA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anti-corruption policy;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national security, defense and intelligence;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law enforcement activities;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Ukrainian integration into the European Union;</a:t>
            </a:r>
          </a:p>
          <a:p>
            <a:pPr marL="82550"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foreign policy and inter-parliamentary cooperation</a:t>
            </a:r>
            <a:endParaRPr lang="uk-UA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1" name="Google Shape;449;p8"/>
          <p:cNvSpPr txBox="1"/>
          <p:nvPr/>
        </p:nvSpPr>
        <p:spPr>
          <a:xfrm>
            <a:off x="6040739" y="2952649"/>
            <a:ext cx="2269359" cy="378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ru-RU"/>
            </a:defPPr>
            <a:lvl1pPr marL="82550" marR="0" lvl="0" indent="-82550">
              <a:spcBef>
                <a:spcPts val="0"/>
              </a:spcBef>
              <a:spcAft>
                <a:spcPts val="0"/>
              </a:spcAft>
              <a:buNone/>
              <a:defRPr sz="1100">
                <a:latin typeface="Montserrat Medium" panose="00000600000000000000" pitchFamily="2" charset="0"/>
                <a:ea typeface="Times New Roman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sym typeface="Times New Roman"/>
              </a:rPr>
              <a:t> </a:t>
            </a:r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humanitarian and information policy;</a:t>
            </a:r>
          </a:p>
          <a:p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public health, medical aid and medical insurance;</a:t>
            </a:r>
          </a:p>
          <a:p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youth and sports;</a:t>
            </a:r>
          </a:p>
          <a:p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freedom of speech;</a:t>
            </a:r>
          </a:p>
          <a:p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digital transformation;</a:t>
            </a:r>
          </a:p>
          <a:p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social policy and protection of veterans' rights;</a:t>
            </a:r>
          </a:p>
          <a:p>
            <a:r>
              <a:rPr lang="en-US" sz="1200" dirty="0" smtClean="0">
                <a:latin typeface="Times New Roman" panose="02020603050405020304" pitchFamily="18" charset="0"/>
                <a:sym typeface="Times New Roman"/>
              </a:rPr>
              <a:t>- human </a:t>
            </a:r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rights, de-occupation and reintegration of temporarily occupied territories of Ukraine, national minorities and interethnic relations</a:t>
            </a:r>
            <a:r>
              <a:rPr lang="en-US" sz="1200" dirty="0" smtClean="0">
                <a:latin typeface="Times New Roman" panose="02020603050405020304" pitchFamily="18" charset="0"/>
                <a:sym typeface="Times New Roman"/>
              </a:rPr>
              <a:t>;</a:t>
            </a:r>
          </a:p>
          <a:p>
            <a:r>
              <a:rPr lang="ru-RU" sz="1200" dirty="0">
                <a:latin typeface="Times New Roman" panose="02020603050405020304" pitchFamily="18" charset="0"/>
                <a:sym typeface="Times New Roman"/>
              </a:rPr>
              <a:t>- </a:t>
            </a:r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education, science and </a:t>
            </a:r>
            <a:r>
              <a:rPr lang="en-US" sz="1200" dirty="0" smtClean="0">
                <a:latin typeface="Times New Roman" panose="02020603050405020304" pitchFamily="18" charset="0"/>
                <a:sym typeface="Times New Roman"/>
              </a:rPr>
              <a:t>innovation</a:t>
            </a:r>
            <a:r>
              <a:rPr lang="uk-UA" sz="1200" dirty="0" smtClean="0">
                <a:latin typeface="Times New Roman" panose="02020603050405020304" pitchFamily="18" charset="0"/>
                <a:sym typeface="Times New Roman"/>
              </a:rPr>
              <a:t>;</a:t>
            </a:r>
            <a:endParaRPr lang="en-US" sz="1200" dirty="0">
              <a:latin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Ukrainian integration into the European Union;</a:t>
            </a:r>
          </a:p>
          <a:p>
            <a:pPr lvl="0"/>
            <a:r>
              <a:rPr lang="en-US" sz="1200" dirty="0">
                <a:latin typeface="Times New Roman" panose="02020603050405020304" pitchFamily="18" charset="0"/>
                <a:sym typeface="Times New Roman"/>
              </a:rPr>
              <a:t>- foreign policy and inter-parliamentary cooperation</a:t>
            </a:r>
            <a:endParaRPr lang="uk-UA" sz="1200" dirty="0">
              <a:latin typeface="Times New Roman" panose="02020603050405020304" pitchFamily="18" charset="0"/>
              <a:sym typeface="Times New Roman"/>
            </a:endParaRPr>
          </a:p>
        </p:txBody>
      </p:sp>
      <p:sp>
        <p:nvSpPr>
          <p:cNvPr id="42" name="Google Shape;450;p8"/>
          <p:cNvSpPr txBox="1"/>
          <p:nvPr/>
        </p:nvSpPr>
        <p:spPr>
          <a:xfrm>
            <a:off x="8383149" y="2935286"/>
            <a:ext cx="1839202" cy="249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-82550"/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agrarian and land policy;</a:t>
            </a:r>
          </a:p>
          <a:p>
            <a:pPr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budget;</a:t>
            </a:r>
          </a:p>
          <a:p>
            <a:pPr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environmental policy and nature management;</a:t>
            </a:r>
          </a:p>
          <a:p>
            <a:pPr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economic development;</a:t>
            </a:r>
          </a:p>
          <a:p>
            <a:pPr marL="88900" lvl="0" indent="-171450">
              <a:buFontTx/>
              <a:buChar char="-"/>
            </a:pP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energy and housing and utilities services;</a:t>
            </a:r>
          </a:p>
          <a:p>
            <a:pPr marL="88900" lvl="0" indent="-171450">
              <a:buFontTx/>
              <a:buChar char="-"/>
            </a:pP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finance, taxation and customs policy;</a:t>
            </a:r>
          </a:p>
          <a:p>
            <a:pPr lvl="0" indent="-171450">
              <a:buFontTx/>
              <a:buChar char="-"/>
            </a:pP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Ukrainian integration into the European Union;</a:t>
            </a:r>
          </a:p>
          <a:p>
            <a:pPr lvl="0" indent="-82550"/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foreign policy and inter-parliamentary cooperation</a:t>
            </a:r>
            <a:endParaRPr lang="uk-UA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pSp>
        <p:nvGrpSpPr>
          <p:cNvPr id="44" name="Google Shape;441;p8"/>
          <p:cNvGrpSpPr/>
          <p:nvPr/>
        </p:nvGrpSpPr>
        <p:grpSpPr>
          <a:xfrm>
            <a:off x="97462" y="2619770"/>
            <a:ext cx="1859482" cy="608172"/>
            <a:chOff x="10390908" y="4221356"/>
            <a:chExt cx="1836000" cy="1230275"/>
          </a:xfrm>
          <a:solidFill>
            <a:srgbClr val="FFFF00"/>
          </a:solidFill>
        </p:grpSpPr>
        <p:sp>
          <p:nvSpPr>
            <p:cNvPr id="45" name="Google Shape;442;p8"/>
            <p:cNvSpPr/>
            <p:nvPr/>
          </p:nvSpPr>
          <p:spPr>
            <a:xfrm>
              <a:off x="10390908" y="4294491"/>
              <a:ext cx="1836000" cy="11571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7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46" name="Google Shape;443;p8"/>
            <p:cNvSpPr txBox="1"/>
            <p:nvPr/>
          </p:nvSpPr>
          <p:spPr>
            <a:xfrm>
              <a:off x="10438580" y="4221356"/>
              <a:ext cx="1764000" cy="1170933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Accounting and financial reporting</a:t>
              </a:r>
              <a:endParaRPr lang="uk-UA" sz="1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605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272</Words>
  <Application>Microsoft Office PowerPoint</Application>
  <PresentationFormat>Широкоэкранный</PresentationFormat>
  <Paragraphs>43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Times New Roman</vt:lpstr>
      <vt:lpstr>Calibri Light</vt:lpstr>
      <vt:lpstr>Calibri</vt:lpstr>
      <vt:lpstr>Arial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Антон Чхаидзе</dc:creator>
  <cp:lastModifiedBy>USER</cp:lastModifiedBy>
  <cp:revision>201</cp:revision>
  <cp:lastPrinted>2022-09-26T13:24:01Z</cp:lastPrinted>
  <dcterms:created xsi:type="dcterms:W3CDTF">2022-09-06T09:03:06Z</dcterms:created>
  <dcterms:modified xsi:type="dcterms:W3CDTF">2024-02-13T12:03:51Z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2FB033B4-A940-427C-9E7F-4DDAB27C69DE</vt:lpwstr>
  </property>
  <property fmtid="{D5CDD505-2E9C-101B-9397-08002B2CF9AE}" pid="3" name="ArticulatePath">
    <vt:lpwstr>!!!!!_25.09Дослідницька_служба</vt:lpwstr>
  </property>
</Properties>
</file>